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122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1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6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8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0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2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C1FD-B802-4B68-93F1-DD6C50208A50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8A01-4A50-427C-A4B7-174701960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4827C2-B112-4FD5-9192-A2DA2D3F206D}"/>
              </a:ext>
            </a:extLst>
          </p:cNvPr>
          <p:cNvSpPr/>
          <p:nvPr/>
        </p:nvSpPr>
        <p:spPr>
          <a:xfrm>
            <a:off x="1242873" y="230820"/>
            <a:ext cx="685356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Федеральное государственное бюджетное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образовательное учреждение высшего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«Санкт-Петербургский государственный архитектурно-строительный университет»</a:t>
            </a:r>
          </a:p>
          <a:p>
            <a:pPr algn="ctr"/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Кафедра архитектурного проектирования </a:t>
            </a:r>
            <a:r>
              <a:rPr lang="ru-RU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СПбГАСУ</a:t>
            </a:r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направление подготовки 07.03.01 – Архитектура</a:t>
            </a:r>
          </a:p>
          <a:p>
            <a:pPr algn="ctr"/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ЗАДАНИЕ на разработку курсового проекта</a:t>
            </a:r>
          </a:p>
          <a:p>
            <a:pPr algn="ctr"/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ПРОЕКТ ИНДИВИДУАЛЬНОГО ЖИЛОГО ДОМА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849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требования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0D2EE1F-DF28-4A1E-8B60-B238EF152016}"/>
              </a:ext>
            </a:extLst>
          </p:cNvPr>
          <p:cNvGrpSpPr/>
          <p:nvPr/>
        </p:nvGrpSpPr>
        <p:grpSpPr>
          <a:xfrm>
            <a:off x="0" y="207818"/>
            <a:ext cx="9144000" cy="6442364"/>
            <a:chOff x="0" y="207818"/>
            <a:chExt cx="9144000" cy="644236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D82BE1A-AC51-4B8F-BD6C-392CD8904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07818"/>
              <a:ext cx="9144000" cy="644236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8F93FBE-D427-4E23-9F5E-3A5ECC1E5B31}"/>
                </a:ext>
              </a:extLst>
            </p:cNvPr>
            <p:cNvSpPr/>
            <p:nvPr/>
          </p:nvSpPr>
          <p:spPr>
            <a:xfrm>
              <a:off x="5032188" y="4488329"/>
              <a:ext cx="3884706" cy="251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5142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требования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250ECEA-CBE3-4E2B-AFAA-A2102AFCD7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324"/>
            <a:ext cx="9144000" cy="6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B8DE373-19E9-4325-8173-3B73B7A589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9658"/>
            <a:ext cx="9144000" cy="57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Последовательность проектирования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58E9F5-A8A7-4001-B0BF-927248EDF230}"/>
              </a:ext>
            </a:extLst>
          </p:cNvPr>
          <p:cNvSpPr/>
          <p:nvPr/>
        </p:nvSpPr>
        <p:spPr>
          <a:xfrm>
            <a:off x="2951922" y="1030891"/>
            <a:ext cx="57348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1.	ВЫБОР УЧАСТКА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2.	СЕМЬЯ И РАБОТА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3.	ТЕХНИЧЕСКОЕ ЗАДАНИЕ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ФУНКЦИОНАЛЬНОЕ ЗОНИРОВАНИЕ ДОМА (СВЯЗИ)</a:t>
            </a: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5.	ГЕНЕРАЛЬНЫЙ ПЛАН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6.	ОБЪЁМНО-ПРОСТРАНСТВЕННАЯ СХЕМА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7.	КОНСТРУКТИВНАЯ СИСТЕМА</a:t>
            </a:r>
          </a:p>
          <a:p>
            <a:pPr marL="342900" indent="-342900">
              <a:buAutoNum type="arabicPeriod" startAt="8"/>
            </a:pP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ВНЕШНИЙ ВИД (ОБРАЗ И ЭСТЕТИКА)</a:t>
            </a:r>
          </a:p>
          <a:p>
            <a:pPr marL="342900" indent="-342900">
              <a:buAutoNum type="arabicPeriod" startAt="8"/>
            </a:pPr>
            <a:r>
              <a:rPr lang="ru-RU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 ИНТЕРЬЕР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F5DD76-021A-413E-845B-9DB3E918FF86}"/>
              </a:ext>
            </a:extLst>
          </p:cNvPr>
          <p:cNvSpPr/>
          <p:nvPr/>
        </p:nvSpPr>
        <p:spPr>
          <a:xfrm>
            <a:off x="0" y="2653748"/>
            <a:ext cx="9144000" cy="1590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94C1B8-E118-4842-808F-BBF221A02D2F}"/>
              </a:ext>
            </a:extLst>
          </p:cNvPr>
          <p:cNvSpPr/>
          <p:nvPr/>
        </p:nvSpPr>
        <p:spPr>
          <a:xfrm>
            <a:off x="1640398" y="1042901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МЕСТО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A63C97-AAE3-410F-B2AD-71736FB468FA}"/>
              </a:ext>
            </a:extLst>
          </p:cNvPr>
          <p:cNvSpPr/>
          <p:nvPr/>
        </p:nvSpPr>
        <p:spPr>
          <a:xfrm>
            <a:off x="1365933" y="1452736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ПРОЦЕСС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7449E8-DF96-4D59-8B1D-A9522EAD7E8A}"/>
              </a:ext>
            </a:extLst>
          </p:cNvPr>
          <p:cNvSpPr/>
          <p:nvPr/>
        </p:nvSpPr>
        <p:spPr>
          <a:xfrm>
            <a:off x="1068127" y="190307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ТЕХНОЛОГИЯ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3CC1D4-E785-476B-A89D-03D5BFAA0D68}"/>
              </a:ext>
            </a:extLst>
          </p:cNvPr>
          <p:cNvSpPr/>
          <p:nvPr/>
        </p:nvSpPr>
        <p:spPr>
          <a:xfrm>
            <a:off x="540738" y="3744389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51673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677572-D1D9-4233-94E3-2936CF40B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20"/>
            <a:ext cx="9144000" cy="6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36446C-3B87-46C8-A059-1585AF93E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20"/>
            <a:ext cx="9144000" cy="6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2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F13747-B08D-4F63-B785-59C6729E08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496"/>
            <a:ext cx="9144000" cy="63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5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1A4893-A9A2-4459-ABBA-29854D555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13"/>
            <a:ext cx="9144000" cy="64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F5DCE5F2-40AB-4D15-97FE-58433DA1A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65"/>
            <a:ext cx="9144000" cy="64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CD799F-F0B0-4C75-BA7A-D4E2A142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0840"/>
              </p:ext>
            </p:extLst>
          </p:nvPr>
        </p:nvGraphicFramePr>
        <p:xfrm>
          <a:off x="5516220" y="765311"/>
          <a:ext cx="3269974" cy="25617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7490">
                  <a:extLst>
                    <a:ext uri="{9D8B030D-6E8A-4147-A177-3AD203B41FA5}">
                      <a16:colId xmlns:a16="http://schemas.microsoft.com/office/drawing/2014/main" val="3025668005"/>
                    </a:ext>
                  </a:extLst>
                </a:gridCol>
                <a:gridCol w="1953482">
                  <a:extLst>
                    <a:ext uri="{9D8B030D-6E8A-4147-A177-3AD203B41FA5}">
                      <a16:colId xmlns:a16="http://schemas.microsoft.com/office/drawing/2014/main" val="2615689214"/>
                    </a:ext>
                  </a:extLst>
                </a:gridCol>
                <a:gridCol w="839002">
                  <a:extLst>
                    <a:ext uri="{9D8B030D-6E8A-4147-A177-3AD203B41FA5}">
                      <a16:colId xmlns:a16="http://schemas.microsoft.com/office/drawing/2014/main" val="4127898370"/>
                    </a:ext>
                  </a:extLst>
                </a:gridCol>
              </a:tblGrid>
              <a:tr h="30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Наименование проекции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масштаб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408372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1 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Ситуационный план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</a:t>
                      </a:r>
                      <a:r>
                        <a:rPr lang="en-US" sz="1200" kern="50">
                          <a:effectLst/>
                        </a:rPr>
                        <a:t>:5000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362617"/>
                  </a:ext>
                </a:extLst>
              </a:tr>
              <a:tr h="3475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2 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Генеральный план участка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1:500; 1:1000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790928"/>
                  </a:ext>
                </a:extLst>
              </a:tr>
              <a:tr h="3475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3 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Планы этажей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1:50; 1:100; 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924155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4 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Фасады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1:50; 1:100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30052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5 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Разрез(ы)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1:50; 1:100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467310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6 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Перспективный вид(ы)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490592"/>
                  </a:ext>
                </a:extLst>
              </a:tr>
              <a:tr h="1737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kern="50" dirty="0">
                          <a:effectLst/>
                        </a:rPr>
                        <a:t>7 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ТЭП</a:t>
                      </a:r>
                      <a:endParaRPr lang="ru-RU" sz="1200" kern="5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58878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DCA13D9-3C04-4F29-9221-58209F36E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30" y="103075"/>
            <a:ext cx="5085269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Ход выполнения и состав проекта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Клаузура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Отражает поиск принципиальной идеи проекта. Включает в себя ситуационную схему, схему генплана участка, планы этажей в масштабе 1:100, характерный разрез, фасады (не менее двух) и два перспективные рисунки (не менее одного), ТЭП, краткое описание семьи. Выполняется в ручной графике.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Форэскиз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Является уточнённой версией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клаузуры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Выполняется в составе окончательной подачи с степенью проработки, соответствующей стадии. Техника выполнения не регламентируется. Допускается использование совмещения ручной и компьютерной графики.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Эскиз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Выполняется в составе окончательной подачи с степенью проработки, соответствующей стадии. Предпочтительно выполнение с использованием компьютерной графики. На последующем занятие после подачи стадии «эскиз», требуется демонстрация эскизного макета проекта.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Окончательная подача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Разрабатывается после обсуждения результатов эскизной стадии. Свободная графика.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Формат подачи: Планшет 100 х 60 см (вертикальная ориентация). Студенты отмеченные на стадии эскиз, могут оформить свой проект с учетом компоновки на формате 60 х 60 см (при этом студент формирует компоновку подачи на компьютере, на формате 100 х 100 см, используя основные, установленные масштабы проекций, с последующим пропорциональным уменьшением до формата 60 х 60 см)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 Unicode MS" panose="020B0604020202020204" pitchFamily="34" charset="-128"/>
                <a:cs typeface="Arial" panose="020B0604020202020204" pitchFamily="34" charset="0"/>
              </a:rPr>
              <a:t>с характеристикой семьи, участка и обоснованием выбранного решения.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1E200C-3E8E-498A-97C8-C3A24D4B496E}"/>
              </a:ext>
            </a:extLst>
          </p:cNvPr>
          <p:cNvSpPr/>
          <p:nvPr/>
        </p:nvSpPr>
        <p:spPr>
          <a:xfrm>
            <a:off x="5754757" y="261516"/>
            <a:ext cx="3389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Состав подачи проекта:</a:t>
            </a:r>
            <a:endParaRPr lang="ru-RU" altLang="ru-RU" sz="16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CE76A8-83D1-450B-932E-64AAA3F41276}"/>
              </a:ext>
            </a:extLst>
          </p:cNvPr>
          <p:cNvSpPr/>
          <p:nvPr/>
        </p:nvSpPr>
        <p:spPr>
          <a:xfrm>
            <a:off x="5363565" y="3664370"/>
            <a:ext cx="36973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планах обязательна расстановка мебели и оборудования. Все проекции должны быть подписаны с указанием масштаба.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chemeClr val="bg1"/>
              </a:solidFill>
              <a:latin typeface="Bahnschrift SemiBold SemiConden" panose="020B0502040204020203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композицию подачи должна входить краткая пояснительная записка с характеристикой семьи, участка и обоснованием выбранного решения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9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C9F78-55FD-4202-A5FD-FCAC15C018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169" y="479848"/>
            <a:ext cx="4749553" cy="626763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ADDA0-9E90-4E54-8CA0-F65CB2E4CED6}"/>
              </a:ext>
            </a:extLst>
          </p:cNvPr>
          <p:cNvSpPr/>
          <p:nvPr/>
        </p:nvSpPr>
        <p:spPr>
          <a:xfrm>
            <a:off x="1376039" y="110516"/>
            <a:ext cx="7767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Информационное сопровождение проекта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2C5D84-2596-4D6E-9743-BAC694FC8D46}"/>
              </a:ext>
            </a:extLst>
          </p:cNvPr>
          <p:cNvSpPr/>
          <p:nvPr/>
        </p:nvSpPr>
        <p:spPr>
          <a:xfrm>
            <a:off x="672761" y="2289090"/>
            <a:ext cx="2521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http://www.dom-cottag.ru</a:t>
            </a:r>
            <a:endParaRPr lang="ru-RU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AE0D37-1B36-4615-83FA-94C41EC3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039" y="287390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E00E06-8615-470C-B98F-E1E4A3FDB46B}"/>
              </a:ext>
            </a:extLst>
          </p:cNvPr>
          <p:cNvSpPr/>
          <p:nvPr/>
        </p:nvSpPr>
        <p:spPr>
          <a:xfrm>
            <a:off x="0" y="1442685"/>
            <a:ext cx="415031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SemiBold SemiConden" panose="020B0502040204020203" pitchFamily="34" charset="0"/>
              </a:rPr>
              <a:t>-Программа-задание Индивидуальный жилой дом</a:t>
            </a:r>
          </a:p>
          <a:p>
            <a:r>
              <a:rPr lang="ru-RU" sz="1400" dirty="0">
                <a:latin typeface="Bahnschrift SemiBold SemiConden" panose="020B0502040204020203" pitchFamily="34" charset="0"/>
              </a:rPr>
              <a:t>-Методическое пособие по проекту индивидуального жилого дома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0715D2E-EB3F-4466-A041-453B427B7AE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150310" y="1812017"/>
            <a:ext cx="803430" cy="5848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9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1E200C-3E8E-498A-97C8-C3A24D4B496E}"/>
              </a:ext>
            </a:extLst>
          </p:cNvPr>
          <p:cNvSpPr/>
          <p:nvPr/>
        </p:nvSpPr>
        <p:spPr>
          <a:xfrm>
            <a:off x="3135796" y="1855752"/>
            <a:ext cx="28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СРОКИ ВЫПОЛНЕНИЯ</a:t>
            </a:r>
            <a:endParaRPr lang="ru-RU" altLang="ru-RU" sz="2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84EAA8DF-2876-4EC5-AE22-6275D4564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2171"/>
              </p:ext>
            </p:extLst>
          </p:nvPr>
        </p:nvGraphicFramePr>
        <p:xfrm>
          <a:off x="0" y="2802835"/>
          <a:ext cx="9144000" cy="14948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9346706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925057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67227686"/>
                    </a:ext>
                  </a:extLst>
                </a:gridCol>
                <a:gridCol w="1560443">
                  <a:extLst>
                    <a:ext uri="{9D8B030D-6E8A-4147-A177-3AD203B41FA5}">
                      <a16:colId xmlns:a16="http://schemas.microsoft.com/office/drawing/2014/main" val="516094141"/>
                    </a:ext>
                  </a:extLst>
                </a:gridCol>
                <a:gridCol w="2097157">
                  <a:extLst>
                    <a:ext uri="{9D8B030D-6E8A-4147-A177-3AD203B41FA5}">
                      <a16:colId xmlns:a16="http://schemas.microsoft.com/office/drawing/2014/main" val="1305926736"/>
                    </a:ext>
                  </a:extLst>
                </a:gridCol>
              </a:tblGrid>
              <a:tr h="8547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ВЫДАЧА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КЛАУЗУРА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ФОРЭСКИЗ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ЭСКИЗ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ОКОНЧАТЕЛЬНАЯ ПОДАЧА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37126"/>
                  </a:ext>
                </a:extLst>
              </a:tr>
              <a:tr h="6251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НОЯБРЯ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ДЕКАБРЯ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0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34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внешний, трава, здание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054609F5-90FF-4E0F-9D65-C81A4E0C3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498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376039" y="110516"/>
            <a:ext cx="7767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Ситуация</a:t>
            </a:r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F276435-65D3-466F-8BC1-6EEA86B9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1894"/>
            <a:ext cx="9144000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3DB0997-DA91-4F10-876E-2C73B45A7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5719"/>
            <a:ext cx="9144000" cy="310228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6411444-2498-4D6C-894F-A33AF7C53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6" y="0"/>
            <a:ext cx="9144000" cy="35648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5283200" y="110516"/>
            <a:ext cx="3860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365415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914400" y="110516"/>
            <a:ext cx="822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подоснова</a:t>
            </a:r>
          </a:p>
        </p:txBody>
      </p:sp>
      <p:pic>
        <p:nvPicPr>
          <p:cNvPr id="4" name="Рисунок 3" descr="Изображение выглядит как фотография, люди, лошадины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72C18FE7-FE6B-4A22-B6B5-40E366E18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589"/>
            <a:ext cx="9144000" cy="1919621"/>
          </a:xfrm>
          <a:prstGeom prst="rect">
            <a:avLst/>
          </a:prstGeom>
        </p:spPr>
      </p:pic>
      <p:pic>
        <p:nvPicPr>
          <p:cNvPr id="8" name="Рисунок 7" descr="Изображение выглядит как фотография, люди, лошадины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6B3608C0-BA10-43AC-9FFA-79BCDBDB4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4208"/>
            <a:ext cx="5588000" cy="38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754743" y="110516"/>
            <a:ext cx="8389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подоснова</a:t>
            </a:r>
          </a:p>
        </p:txBody>
      </p:sp>
      <p:pic>
        <p:nvPicPr>
          <p:cNvPr id="5" name="Рисунок 4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E8AB90B-BCEE-4A97-956E-6CA3FFD33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3743"/>
            <a:ext cx="9144000" cy="31505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E31E63-6EB5-46DF-9B02-9CE7A6FBBD13}"/>
              </a:ext>
            </a:extLst>
          </p:cNvPr>
          <p:cNvSpPr/>
          <p:nvPr/>
        </p:nvSpPr>
        <p:spPr>
          <a:xfrm>
            <a:off x="3096646" y="1243387"/>
            <a:ext cx="2607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http://rgis.spb.ru</a:t>
            </a:r>
            <a:endParaRPr lang="ru-RU" sz="2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58E9F5-A8A7-4001-B0BF-927248EDF230}"/>
              </a:ext>
            </a:extLst>
          </p:cNvPr>
          <p:cNvSpPr/>
          <p:nvPr/>
        </p:nvSpPr>
        <p:spPr>
          <a:xfrm>
            <a:off x="2131446" y="5152948"/>
            <a:ext cx="453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Выбор участка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276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легенда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58E9F5-A8A7-4001-B0BF-927248EDF230}"/>
              </a:ext>
            </a:extLst>
          </p:cNvPr>
          <p:cNvSpPr/>
          <p:nvPr/>
        </p:nvSpPr>
        <p:spPr>
          <a:xfrm>
            <a:off x="1828800" y="4514319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Семья: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-состав;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-род занятий;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-образ жизни;</a:t>
            </a:r>
          </a:p>
          <a:p>
            <a:r>
              <a:rPr lang="ru-RU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-особенности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07290F-887B-4E85-9790-1BA7C4B6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63"/>
          <a:stretch/>
        </p:blipFill>
        <p:spPr>
          <a:xfrm>
            <a:off x="1828800" y="1015419"/>
            <a:ext cx="5486400" cy="30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066EE5-C966-4094-877C-984DB465E392}"/>
              </a:ext>
            </a:extLst>
          </p:cNvPr>
          <p:cNvSpPr/>
          <p:nvPr/>
        </p:nvSpPr>
        <p:spPr>
          <a:xfrm>
            <a:off x="1828800" y="220023"/>
            <a:ext cx="731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Bahnschrift SemiBold SemiConden" panose="020B0502040204020203" pitchFamily="34" charset="0"/>
              </a:rPr>
              <a:t>требования</a:t>
            </a:r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EB7FE90-87B6-4076-ACA2-EEA33ADB4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20"/>
            <a:ext cx="9144000" cy="64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25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411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Bahnschrift SemiBold SemiConden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Иванов</dc:creator>
  <cp:lastModifiedBy>Игорь Иванов</cp:lastModifiedBy>
  <cp:revision>16</cp:revision>
  <dcterms:created xsi:type="dcterms:W3CDTF">2019-10-27T16:53:28Z</dcterms:created>
  <dcterms:modified xsi:type="dcterms:W3CDTF">2019-10-27T19:36:36Z</dcterms:modified>
</cp:coreProperties>
</file>